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6" r:id="rId1"/>
  </p:sldMasterIdLst>
  <p:notesMasterIdLst>
    <p:notesMasterId r:id="rId11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346455479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7346455479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fa3cc0b87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fa3cc0b87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0b4c7eec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60b4c7eec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fa20911c2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7fa20911c2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736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5b751096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5b751096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855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406b2d6d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406b2d6d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60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03e24e6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03e24e6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59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16" name="Google Shape;16;p2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17" name="Google Shape;17;p2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0195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" name="Google Shape;18;p2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0195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0195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2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title"/>
          </p:nvPr>
        </p:nvSpPr>
        <p:spPr>
          <a:xfrm>
            <a:off x="623888" y="11763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19" name="Google Shape;119;p12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628650" y="290400"/>
            <a:ext cx="7886700" cy="11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628650" y="1469139"/>
            <a:ext cx="3886200" cy="50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body" idx="2"/>
          </p:nvPr>
        </p:nvSpPr>
        <p:spPr>
          <a:xfrm>
            <a:off x="4629150" y="1469139"/>
            <a:ext cx="3886200" cy="50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26" name="Google Shape;126;p13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>
            <a:spLocks noGrp="1"/>
          </p:cNvSpPr>
          <p:nvPr>
            <p:ph type="title"/>
          </p:nvPr>
        </p:nvSpPr>
        <p:spPr>
          <a:xfrm>
            <a:off x="782241" y="124200"/>
            <a:ext cx="7886700" cy="10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body" idx="1"/>
          </p:nvPr>
        </p:nvSpPr>
        <p:spPr>
          <a:xfrm>
            <a:off x="629850" y="1077576"/>
            <a:ext cx="3868200" cy="25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body" idx="2"/>
          </p:nvPr>
        </p:nvSpPr>
        <p:spPr>
          <a:xfrm>
            <a:off x="629850" y="3647181"/>
            <a:ext cx="3868200" cy="29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3"/>
          </p:nvPr>
        </p:nvSpPr>
        <p:spPr>
          <a:xfrm>
            <a:off x="4629150" y="1077576"/>
            <a:ext cx="3887400" cy="25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4"/>
          </p:nvPr>
        </p:nvSpPr>
        <p:spPr>
          <a:xfrm>
            <a:off x="4629154" y="3647181"/>
            <a:ext cx="3887400" cy="29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35" name="Google Shape;135;p14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>
            <a:spLocks noGrp="1"/>
          </p:cNvSpPr>
          <p:nvPr>
            <p:ph type="title"/>
          </p:nvPr>
        </p:nvSpPr>
        <p:spPr>
          <a:xfrm>
            <a:off x="628650" y="900000"/>
            <a:ext cx="78867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spacio en blanco">
  <p:cSld name="Espacio en blanco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629841" y="987426"/>
            <a:ext cx="2949300" cy="10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300" cy="54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3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629841" y="1032932"/>
            <a:ext cx="2949300" cy="10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3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56" name="Google Shape;156;p18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628650" y="200400"/>
            <a:ext cx="7886700" cy="11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1"/>
          </p:nvPr>
        </p:nvSpPr>
        <p:spPr>
          <a:xfrm rot="5400000">
            <a:off x="2396400" y="392250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>
            <a:spLocks noGrp="1"/>
          </p:cNvSpPr>
          <p:nvPr>
            <p:ph type="title"/>
          </p:nvPr>
        </p:nvSpPr>
        <p:spPr>
          <a:xfrm rot="5400000">
            <a:off x="4646700" y="2707050"/>
            <a:ext cx="57657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body" idx="1"/>
          </p:nvPr>
        </p:nvSpPr>
        <p:spPr>
          <a:xfrm rot="5400000">
            <a:off x="646125" y="792450"/>
            <a:ext cx="57657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68" name="Google Shape;168;p20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MFS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Resolución 1">
  <p:cSld name="Título - Resolución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181" name="Google Shape;181;p22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182" name="Google Shape;182;p22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3" name="Google Shape;183;p22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184" name="Google Shape;184;p22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EF344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22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EF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86" name="Google Shape;186;p22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188" name="Google Shape;188;p22"/>
          <p:cNvSpPr txBox="1">
            <a:spLocks noGrp="1"/>
          </p:cNvSpPr>
          <p:nvPr>
            <p:ph type="ctrTitle"/>
          </p:nvPr>
        </p:nvSpPr>
        <p:spPr>
          <a:xfrm>
            <a:off x="-1" y="0"/>
            <a:ext cx="91440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6" name="Google Shape;26;p3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0195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019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Repaso 1">
  <p:cSld name="Título - Repaso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/>
        </p:nvSpPr>
        <p:spPr>
          <a:xfrm>
            <a:off x="4650375" y="1114700"/>
            <a:ext cx="43194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</a:rPr>
              <a:t>CFP</a:t>
            </a:r>
            <a:endParaRPr sz="48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</a:rPr>
              <a:t>Programador 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</a:rPr>
              <a:t>full-stack</a:t>
            </a:r>
            <a:endParaRPr sz="3600" b="1">
              <a:solidFill>
                <a:srgbClr val="FFFFFF"/>
              </a:solidFill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-2825" y="0"/>
            <a:ext cx="9147000" cy="73650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" name="Google Shape;192;p23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193" name="Google Shape;193;p23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5A3A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3"/>
            <p:cNvSpPr/>
            <p:nvPr/>
          </p:nvSpPr>
          <p:spPr>
            <a:xfrm rot="10800000" flipH="1">
              <a:off x="1525" y="575"/>
              <a:ext cx="2220900" cy="2301300"/>
            </a:xfrm>
            <a:prstGeom prst="snip1Rect">
              <a:avLst>
                <a:gd name="adj" fmla="val 50000"/>
              </a:avLst>
            </a:prstGeom>
            <a:solidFill>
              <a:srgbClr val="5A3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  <p:grpSp>
          <p:nvGrpSpPr>
            <p:cNvPr id="195" name="Google Shape;195;p23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196" name="Google Shape;196;p23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5A3A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5A3A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98" name="Google Shape;198;p23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200" name="Google Shape;200;p23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Conceptos 1">
  <p:cSld name="Título - Conceptos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203" name="Google Shape;203;p24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204" name="Google Shape;204;p24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5" name="Google Shape;205;p24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206" name="Google Shape;206;p24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1DC1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24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1DC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8" name="Google Shape;208;p24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9" name="Google Shape;209;p24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210" name="Google Shape;210;p24"/>
          <p:cNvSpPr txBox="1">
            <a:spLocks noGrp="1"/>
          </p:cNvSpPr>
          <p:nvPr>
            <p:ph type="ctrTitle"/>
          </p:nvPr>
        </p:nvSpPr>
        <p:spPr>
          <a:xfrm>
            <a:off x="-1" y="0"/>
            <a:ext cx="91440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Ejercicios 2">
  <p:cSld name="Título - Ejercicios_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213" name="Google Shape;213;p25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214" name="Google Shape;214;p25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F25B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" name="Google Shape;215;p25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216" name="Google Shape;216;p25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F25B2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25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F25B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18" name="Google Shape;218;p25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9" name="Google Shape;219;p25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220" name="Google Shape;220;p25"/>
          <p:cNvSpPr txBox="1">
            <a:spLocks noGrp="1"/>
          </p:cNvSpPr>
          <p:nvPr>
            <p:ph type="ctrTitle"/>
          </p:nvPr>
        </p:nvSpPr>
        <p:spPr>
          <a:xfrm>
            <a:off x="-1" y="0"/>
            <a:ext cx="91440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Resolución 2">
  <p:cSld name="Título - Resolución_2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223" name="Google Shape;223;p26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224" name="Google Shape;224;p26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5" name="Google Shape;225;p26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226" name="Google Shape;226;p26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EF344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26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EF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28" name="Google Shape;228;p26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9" name="Google Shape;229;p26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230" name="Google Shape;230;p26"/>
          <p:cNvSpPr txBox="1">
            <a:spLocks noGrp="1"/>
          </p:cNvSpPr>
          <p:nvPr>
            <p:ph type="ctrTitle"/>
          </p:nvPr>
        </p:nvSpPr>
        <p:spPr>
          <a:xfrm>
            <a:off x="-1" y="0"/>
            <a:ext cx="91440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">
  <p:cSld name="Filmina - Conceptos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7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36" name="Google Shape;236;p27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37" name="Google Shape;237;p27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7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27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CFP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45" name="Google Shape;245;p28"/>
          <p:cNvSpPr txBox="1"/>
          <p:nvPr/>
        </p:nvSpPr>
        <p:spPr>
          <a:xfrm flipH="1">
            <a:off x="76325" y="0"/>
            <a:ext cx="8820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2">
  <p:cSld name="Filmina - Conceptos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9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51" name="Google Shape;251;p29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52" name="Google Shape;252;p29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9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9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29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AMEMT</a:t>
            </a:r>
            <a:endParaRPr sz="1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3">
  <p:cSld name="Filmina - Conceptos_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0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61" name="Google Shape;261;p30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62" name="Google Shape;262;p30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0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30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0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4">
  <p:cSld name="Filmina - Conceptos_4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1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1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71" name="Google Shape;271;p31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72" name="Google Shape;272;p31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1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31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5">
  <p:cSld name="Filmina - Conceptos_5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2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81" name="Google Shape;281;p32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82" name="Google Shape;282;p32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2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32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Conceptos">
  <p:cSld name="Título - Concepto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34" name="Google Shape;34;p4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35" name="Google Shape;35;p4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" name="Google Shape;36;p4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37" name="Google Shape;37;p4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1DC1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1DC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" name="Google Shape;40;p4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41" name="Google Shape;41;p4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6">
  <p:cSld name="Filmina - Conceptos_6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3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3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91" name="Google Shape;291;p33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92" name="Google Shape;292;p33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3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p33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3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7">
  <p:cSld name="Filmina - Conceptos_7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4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4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01" name="Google Shape;301;p34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02" name="Google Shape;302;p34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34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4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8">
  <p:cSld name="Filmina - Conceptos_8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5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5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5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11" name="Google Shape;311;p35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12" name="Google Shape;312;p35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5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" name="Google Shape;314;p35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9">
  <p:cSld name="Filmina - Conceptos_9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6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6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6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22" name="Google Shape;322;p36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6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" name="Google Shape;324;p36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6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0">
  <p:cSld name="Filmina - Conceptos_10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7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7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31" name="Google Shape;331;p37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32" name="Google Shape;332;p37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37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7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1">
  <p:cSld name="Filmina - Conceptos_1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8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41" name="Google Shape;341;p38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42" name="Google Shape;342;p38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8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38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8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2">
  <p:cSld name="Filmina - Conceptos_12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9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9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51" name="Google Shape;351;p39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52" name="Google Shape;352;p39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9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39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9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3">
  <p:cSld name="Filmina - Conceptos_13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0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0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61" name="Google Shape;361;p40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62" name="Google Shape;362;p40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40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40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0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5">
  <p:cSld name="Filmina - Conceptos_15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1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1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41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71" name="Google Shape;371;p41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72" name="Google Shape;372;p41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41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41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1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6">
  <p:cSld name="Filmina - Conceptos_16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2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2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81" name="Google Shape;381;p42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82" name="Google Shape;382;p42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42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42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2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">
  <p:cSld name="Filmina - Concepto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5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8" name="Google Shape;48;p5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</p:grpSp>
      <p:sp>
        <p:nvSpPr>
          <p:cNvPr id="50" name="Google Shape;50;p5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7">
  <p:cSld name="Filmina - Conceptos_17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3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3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43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91" name="Google Shape;391;p43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92" name="Google Shape;392;p43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43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p43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3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8">
  <p:cSld name="Filmina - Conceptos_18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4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4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44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401" name="Google Shape;401;p44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02" name="Google Shape;402;p44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4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44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4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19">
  <p:cSld name="Filmina - Conceptos_1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5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5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45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411" name="Google Shape;411;p45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12" name="Google Shape;412;p45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45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45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5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21">
  <p:cSld name="Filmina - Conceptos_2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6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6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421" name="Google Shape;421;p46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22" name="Google Shape;422;p46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46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46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6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 22">
  <p:cSld name="Filmina - Conceptos_22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7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7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47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431" name="Google Shape;431;p47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32" name="Google Shape;432;p47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47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7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7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Ejercicios 3">
  <p:cSld name="Título - Ejercicios_3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8" name="Google Shape;438;p48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439" name="Google Shape;439;p48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F25B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0" name="Google Shape;440;p48"/>
            <p:cNvGrpSpPr/>
            <p:nvPr/>
          </p:nvGrpSpPr>
          <p:grpSpPr>
            <a:xfrm rot="10800000">
              <a:off x="-1300" y="4051473"/>
              <a:ext cx="9143950" cy="2806508"/>
              <a:chOff x="0" y="275"/>
              <a:chExt cx="9143950" cy="381817"/>
            </a:xfrm>
          </p:grpSpPr>
          <p:sp>
            <p:nvSpPr>
              <p:cNvPr id="441" name="Google Shape;441;p48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F25B2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2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48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F25B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3" name="Google Shape;443;p48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4" name="Google Shape;444;p48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CFP</a:t>
            </a:r>
            <a:endParaRPr sz="6000" b="1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Programador </a:t>
            </a:r>
            <a:endParaRPr sz="6000" b="1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full-stack</a:t>
            </a:r>
            <a:endParaRPr sz="6000" b="1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8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Ejercicios 1">
  <p:cSld name="Filmina - Ejercicios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9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9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9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50" name="Google Shape;450;p49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51" name="Google Shape;451;p49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52" name="Google Shape;452;p49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F25B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9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F25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49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CFP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9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Ejercicios">
  <p:cSld name="Título - Ejercicio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54" name="Google Shape;54;p6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55" name="Google Shape;55;p6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F25B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6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57" name="Google Shape;57;p6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F25B2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6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F25B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59" name="Google Shape;59;p6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6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61" name="Google Shape;61;p6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Resolución">
  <p:cSld name="Título - Resolució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74" name="Google Shape;74;p8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75" name="Google Shape;75;p8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" name="Google Shape;76;p8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77" name="Google Shape;77;p8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EF344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8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EF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9" name="Google Shape;79;p8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8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81" name="Google Shape;81;p8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Resolución">
  <p:cSld name="Filmina - Resolució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9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85" name="Google Shape;85;p9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9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EF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</p:grpSp>
      <p:sp>
        <p:nvSpPr>
          <p:cNvPr id="87" name="Google Shape;87;p9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9" name="Google Shape;89;p9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90" name="Google Shape;90;p9"/>
          <p:cNvSpPr txBox="1">
            <a:spLocks noGrp="1"/>
          </p:cNvSpPr>
          <p:nvPr>
            <p:ph type="sldNum" idx="12"/>
          </p:nvPr>
        </p:nvSpPr>
        <p:spPr>
          <a:xfrm>
            <a:off x="8515375" y="6575425"/>
            <a:ext cx="628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Repaso">
  <p:cSld name="Título - Repaso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 txBox="1"/>
          <p:nvPr/>
        </p:nvSpPr>
        <p:spPr>
          <a:xfrm>
            <a:off x="4650375" y="1114700"/>
            <a:ext cx="43194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</a:rPr>
              <a:t>CFP</a:t>
            </a:r>
            <a:endParaRPr sz="48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</a:rPr>
              <a:t>Programador 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</a:rPr>
              <a:t>full-stack</a:t>
            </a:r>
            <a:endParaRPr sz="3600" b="1">
              <a:solidFill>
                <a:srgbClr val="FFFFFF"/>
              </a:solidFill>
            </a:endParaRPr>
          </a:p>
        </p:txBody>
      </p:sp>
      <p:sp>
        <p:nvSpPr>
          <p:cNvPr id="94" name="Google Shape;94;p10"/>
          <p:cNvSpPr/>
          <p:nvPr/>
        </p:nvSpPr>
        <p:spPr>
          <a:xfrm>
            <a:off x="-2825" y="0"/>
            <a:ext cx="9147000" cy="73650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" name="Google Shape;95;p10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96" name="Google Shape;96;p10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5A3A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0"/>
            <p:cNvSpPr/>
            <p:nvPr/>
          </p:nvSpPr>
          <p:spPr>
            <a:xfrm rot="10800000" flipH="1">
              <a:off x="1525" y="575"/>
              <a:ext cx="2220900" cy="2301300"/>
            </a:xfrm>
            <a:prstGeom prst="snip1Rect">
              <a:avLst>
                <a:gd name="adj" fmla="val 50000"/>
              </a:avLst>
            </a:prstGeom>
            <a:solidFill>
              <a:srgbClr val="5A3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  <p:grpSp>
          <p:nvGrpSpPr>
            <p:cNvPr id="98" name="Google Shape;98;p10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99" name="Google Shape;99;p10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5A3A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0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5A3A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01" name="Google Shape;101;p10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10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chemeClr val="accent5"/>
                </a:solidFill>
              </a:rPr>
              <a:t>Carrera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103" name="Google Shape;103;p10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Repaso">
  <p:cSld name="Filmina - Repaso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06" name="Google Shape;106;p11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5A3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07" name="Google Shape;107;p11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9" name="Google Shape;109;p11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110" name="Google Shape;110;p11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5A3A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5A3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</p:grpSp>
      <p:sp>
        <p:nvSpPr>
          <p:cNvPr id="112" name="Google Shape;112;p11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</a:rPr>
              <a:t>CFS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jp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28638" y="179400"/>
            <a:ext cx="7886700" cy="1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628650" y="1362727"/>
            <a:ext cx="7886700" cy="51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" name="Google Shape;9;p1" descr="logos 111MIL-01.JPG"/>
          <p:cNvPicPr preferRelativeResize="0"/>
          <p:nvPr/>
        </p:nvPicPr>
        <p:blipFill rotWithShape="1">
          <a:blip r:embed="rId48">
            <a:alphaModFix/>
          </a:blip>
          <a:srcRect l="86163"/>
          <a:stretch/>
        </p:blipFill>
        <p:spPr>
          <a:xfrm>
            <a:off x="0" y="6754225"/>
            <a:ext cx="9143974" cy="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1" name="Google Shape;11;p1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12" name="Google Shape;12;p1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0195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019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"/>
              <a:t>Back End</a:t>
            </a:r>
            <a:endParaRPr/>
          </a:p>
        </p:txBody>
      </p:sp>
      <p:sp>
        <p:nvSpPr>
          <p:cNvPr id="461" name="Google Shape;461;p50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"/>
              <a:t>BAJAS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2"/>
          <p:cNvSpPr txBox="1">
            <a:spLocks noGrp="1"/>
          </p:cNvSpPr>
          <p:nvPr>
            <p:ph type="title"/>
          </p:nvPr>
        </p:nvSpPr>
        <p:spPr>
          <a:xfrm>
            <a:off x="628675" y="428100"/>
            <a:ext cx="7886700" cy="729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300" dirty="0" smtClean="0"/>
              <a:t>Pensemos</a:t>
            </a:r>
            <a:endParaRPr sz="3300" dirty="0"/>
          </a:p>
        </p:txBody>
      </p:sp>
      <p:sp>
        <p:nvSpPr>
          <p:cNvPr id="473" name="Google Shape;473;p52"/>
          <p:cNvSpPr txBox="1">
            <a:spLocks noGrp="1"/>
          </p:cNvSpPr>
          <p:nvPr>
            <p:ph type="body" idx="1"/>
          </p:nvPr>
        </p:nvSpPr>
        <p:spPr>
          <a:xfrm>
            <a:off x="628650" y="1900850"/>
            <a:ext cx="8214000" cy="461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¿Qué verbo se usaba en una API REST para borrar un recurso</a:t>
            </a:r>
            <a:r>
              <a:rPr lang="en" dirty="0" smtClean="0"/>
              <a:t>?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¿A qué URL responde</a:t>
            </a:r>
            <a:r>
              <a:rPr lang="en" dirty="0" smtClean="0"/>
              <a:t>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¿Qué debería hacer ese end point</a:t>
            </a:r>
            <a:r>
              <a:rPr lang="en" dirty="0" smtClean="0"/>
              <a:t>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¿Dónde se programa cada parte?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"/>
          <p:cNvSpPr txBox="1">
            <a:spLocks noGrp="1"/>
          </p:cNvSpPr>
          <p:nvPr>
            <p:ph type="title"/>
          </p:nvPr>
        </p:nvSpPr>
        <p:spPr>
          <a:xfrm>
            <a:off x="539683" y="490322"/>
            <a:ext cx="7886700" cy="56043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Controller</a:t>
            </a:r>
            <a:endParaRPr dirty="0"/>
          </a:p>
        </p:txBody>
      </p:sp>
      <p:grpSp>
        <p:nvGrpSpPr>
          <p:cNvPr id="4" name="Grupo 3"/>
          <p:cNvGrpSpPr/>
          <p:nvPr/>
        </p:nvGrpSpPr>
        <p:grpSpPr>
          <a:xfrm>
            <a:off x="272540" y="1228142"/>
            <a:ext cx="8569842" cy="1794310"/>
            <a:chOff x="262270" y="1496100"/>
            <a:chExt cx="6804837" cy="1424762"/>
          </a:xfrm>
        </p:grpSpPr>
        <p:sp>
          <p:nvSpPr>
            <p:cNvPr id="3" name="Rectángulo 2"/>
            <p:cNvSpPr/>
            <p:nvPr/>
          </p:nvSpPr>
          <p:spPr>
            <a:xfrm>
              <a:off x="262270" y="1496100"/>
              <a:ext cx="6804837" cy="14247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ángulo 1"/>
            <p:cNvSpPr/>
            <p:nvPr/>
          </p:nvSpPr>
          <p:spPr>
            <a:xfrm>
              <a:off x="262270" y="1660920"/>
              <a:ext cx="6804837" cy="953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  @</a:t>
              </a:r>
              <a:r>
                <a:rPr lang="en-US" sz="1800" dirty="0" smtClean="0">
                  <a:solidFill>
                    <a:srgbClr val="DCDCAA"/>
                  </a:solidFill>
                  <a:latin typeface="Consolas" panose="020B0609020204030204" pitchFamily="49" charset="0"/>
                </a:rPr>
                <a:t>Delete</a:t>
              </a:r>
              <a:r>
                <a:rPr lang="en-US" sz="1800" dirty="0" smtClean="0">
                  <a:solidFill>
                    <a:srgbClr val="CCCCC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dirty="0" smtClean="0">
                  <a:solidFill>
                    <a:srgbClr val="CE9178"/>
                  </a:solidFill>
                  <a:latin typeface="Consolas" panose="020B0609020204030204" pitchFamily="49" charset="0"/>
                </a:rPr>
                <a:t>':id'</a:t>
              </a:r>
              <a:r>
                <a:rPr lang="en-US" sz="1800" dirty="0" smtClean="0">
                  <a:solidFill>
                    <a:srgbClr val="CCCCCC"/>
                  </a:solidFill>
                  <a:latin typeface="Consolas" panose="020B0609020204030204" pitchFamily="49" charset="0"/>
                </a:rPr>
                <a:t>)</a:t>
              </a:r>
              <a:endParaRPr lang="en-US" sz="18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  </a:t>
              </a:r>
              <a:r>
                <a:rPr lang="en-US" sz="18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deleteTrackById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(@</a:t>
              </a:r>
              <a:r>
                <a:rPr lang="en-US" sz="18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Param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'id'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) </a:t>
              </a:r>
              <a:r>
                <a:rPr lang="en-US" sz="18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id</a:t>
              </a:r>
              <a:r>
                <a:rPr lang="en-US" sz="18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: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rgbClr val="4EC9B0"/>
                  </a:solidFill>
                  <a:latin typeface="Consolas" panose="020B0609020204030204" pitchFamily="49" charset="0"/>
                </a:rPr>
                <a:t>number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sz="1800" dirty="0">
                  <a:solidFill>
                    <a:srgbClr val="C586C0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569CD6"/>
                  </a:solidFill>
                  <a:latin typeface="Consolas" panose="020B0609020204030204" pitchFamily="49" charset="0"/>
                </a:rPr>
                <a:t>this</a:t>
              </a:r>
              <a:r>
                <a:rPr lang="en-US" sz="1800" dirty="0" err="1">
                  <a:solidFill>
                    <a:srgbClr val="CCCCCC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800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trackService</a:t>
              </a:r>
              <a:r>
                <a:rPr lang="en-US" sz="1800" dirty="0" err="1">
                  <a:solidFill>
                    <a:srgbClr val="CCCCCC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800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deleteTrackById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id</a:t>
              </a:r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8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  }</a:t>
              </a:r>
            </a:p>
          </p:txBody>
        </p:sp>
      </p:grpSp>
      <p:sp>
        <p:nvSpPr>
          <p:cNvPr id="7" name="Rectángulo 6"/>
          <p:cNvSpPr/>
          <p:nvPr/>
        </p:nvSpPr>
        <p:spPr>
          <a:xfrm>
            <a:off x="272541" y="4281377"/>
            <a:ext cx="8569841" cy="228245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478;p53"/>
          <p:cNvSpPr txBox="1">
            <a:spLocks/>
          </p:cNvSpPr>
          <p:nvPr/>
        </p:nvSpPr>
        <p:spPr>
          <a:xfrm>
            <a:off x="614111" y="3564855"/>
            <a:ext cx="7886700" cy="560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272540" y="4472133"/>
            <a:ext cx="815384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en-US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deleteTrackById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4EC9B0"/>
                </a:solidFill>
                <a:latin typeface="Consolas" panose="020B0609020204030204" pitchFamily="49" charset="0"/>
              </a:rPr>
              <a:t>number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4EC9B0"/>
                </a:solidFill>
                <a:latin typeface="Consolas" panose="020B0609020204030204" pitchFamily="49" charset="0"/>
              </a:rPr>
              <a:t>Promise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&gt; {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res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fetch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BASE_URL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 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method: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'DELETE'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parsed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4FC1FF"/>
                </a:solidFill>
                <a:latin typeface="Consolas" panose="020B0609020204030204" pitchFamily="49" charset="0"/>
              </a:rPr>
              <a:t>res</a:t>
            </a: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json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parsed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"/>
              <a:t>Back End</a:t>
            </a:r>
            <a:endParaRPr/>
          </a:p>
        </p:txBody>
      </p:sp>
      <p:sp>
        <p:nvSpPr>
          <p:cNvPr id="461" name="Google Shape;461;p50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"/>
              <a:t>MODIFICACIONES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038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 txBox="1">
            <a:spLocks noGrp="1"/>
          </p:cNvSpPr>
          <p:nvPr>
            <p:ph type="title"/>
          </p:nvPr>
        </p:nvSpPr>
        <p:spPr>
          <a:xfrm>
            <a:off x="628675" y="428100"/>
            <a:ext cx="7886700" cy="591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Lógica</a:t>
            </a:r>
            <a:endParaRPr/>
          </a:p>
        </p:txBody>
      </p:sp>
      <p:sp>
        <p:nvSpPr>
          <p:cNvPr id="467" name="Google Shape;467;p51"/>
          <p:cNvSpPr txBox="1">
            <a:spLocks noGrp="1"/>
          </p:cNvSpPr>
          <p:nvPr>
            <p:ph type="body" idx="4294967295"/>
          </p:nvPr>
        </p:nvSpPr>
        <p:spPr>
          <a:xfrm>
            <a:off x="311700" y="1281500"/>
            <a:ext cx="8520600" cy="513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 dirty="0"/>
              <a:t>Similar al </a:t>
            </a:r>
            <a:r>
              <a:rPr lang="en" b="1" dirty="0"/>
              <a:t>POST</a:t>
            </a:r>
            <a:endParaRPr b="1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dirty="0"/>
              <a:t>En lugar de </a:t>
            </a:r>
            <a:r>
              <a:rPr lang="en" b="1" dirty="0"/>
              <a:t>crear </a:t>
            </a:r>
            <a:r>
              <a:rPr lang="en" dirty="0"/>
              <a:t>una pista, vamos a </a:t>
            </a:r>
            <a:r>
              <a:rPr lang="en" b="1" dirty="0"/>
              <a:t>modificar </a:t>
            </a:r>
            <a:r>
              <a:rPr lang="en" dirty="0"/>
              <a:t>una que ya existe.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dirty="0"/>
              <a:t>Vamos a necesitar el identificador</a:t>
            </a:r>
            <a:r>
              <a:rPr lang="en" b="1" dirty="0"/>
              <a:t> </a:t>
            </a:r>
            <a:r>
              <a:rPr lang="en" dirty="0"/>
              <a:t>de la pista a </a:t>
            </a:r>
            <a:r>
              <a:rPr lang="en" dirty="0" smtClean="0"/>
              <a:t>modificar (url params).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dirty="0"/>
              <a:t>Tambien los nuevos datos de la pista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 dirty="0"/>
              <a:t>¿Cuál es la URL que vamos a crear?</a:t>
            </a:r>
            <a:endParaRPr sz="36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Combina </a:t>
            </a:r>
            <a:r>
              <a:rPr lang="en" b="1" dirty="0"/>
              <a:t>parámetros </a:t>
            </a:r>
            <a:r>
              <a:rPr lang="en" dirty="0"/>
              <a:t>y el acceso al </a:t>
            </a:r>
            <a:r>
              <a:rPr lang="en" b="1" dirty="0"/>
              <a:t>body </a:t>
            </a:r>
            <a:r>
              <a:rPr lang="en" dirty="0" smtClean="0"/>
              <a:t>de la </a:t>
            </a:r>
            <a:r>
              <a:rPr lang="en" dirty="0"/>
              <a:t>request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280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2"/>
          <p:cNvSpPr txBox="1">
            <a:spLocks noGrp="1"/>
          </p:cNvSpPr>
          <p:nvPr>
            <p:ph type="title"/>
          </p:nvPr>
        </p:nvSpPr>
        <p:spPr>
          <a:xfrm>
            <a:off x="628675" y="772816"/>
            <a:ext cx="7886700" cy="68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Controller</a:t>
            </a:r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60081" t="3941" r="11547" b="73456"/>
          <a:stretch/>
        </p:blipFill>
        <p:spPr>
          <a:xfrm>
            <a:off x="25" y="2278743"/>
            <a:ext cx="9144000" cy="227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2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>
            <a:spLocks noGrp="1"/>
          </p:cNvSpPr>
          <p:nvPr>
            <p:ph type="title"/>
          </p:nvPr>
        </p:nvSpPr>
        <p:spPr>
          <a:xfrm>
            <a:off x="628675" y="297474"/>
            <a:ext cx="7886700" cy="665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Service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62015" t="5626" r="11665" b="42872"/>
          <a:stretch/>
        </p:blipFill>
        <p:spPr>
          <a:xfrm>
            <a:off x="-1" y="980595"/>
            <a:ext cx="9144001" cy="559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4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13394" y="318975"/>
            <a:ext cx="3666903" cy="560435"/>
          </a:xfrm>
        </p:spPr>
        <p:txBody>
          <a:bodyPr/>
          <a:lstStyle/>
          <a:p>
            <a:r>
              <a:rPr lang="es-ES" sz="3200" dirty="0" smtClean="0">
                <a:latin typeface="Arial Black" panose="020B0A04020102020204" pitchFamily="34" charset="0"/>
              </a:rPr>
              <a:t>¡ Está todo OK !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1119964"/>
            <a:ext cx="9144000" cy="942753"/>
          </a:xfrm>
        </p:spPr>
        <p:txBody>
          <a:bodyPr/>
          <a:lstStyle/>
          <a:p>
            <a:pPr marL="114300" indent="0">
              <a:buNone/>
            </a:pPr>
            <a:r>
              <a:rPr lang="es-ES" sz="1800" dirty="0" smtClean="0"/>
              <a:t>Hemos terminado de programar los </a:t>
            </a:r>
            <a:r>
              <a:rPr lang="es-ES" sz="1800" dirty="0" err="1" smtClean="0"/>
              <a:t>endpoints</a:t>
            </a:r>
            <a:r>
              <a:rPr lang="es-ES" sz="1800" dirty="0" smtClean="0"/>
              <a:t> de nuestra primera API. Los usuarios pueden hacer peticiones de tipo POST, GET, PUT y DELETE (Operaciones CRUD).</a:t>
            </a:r>
            <a:endParaRPr lang="en-US" sz="1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7" y="2303271"/>
            <a:ext cx="5355265" cy="39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7162" y="318975"/>
            <a:ext cx="4049676" cy="560435"/>
          </a:xfrm>
        </p:spPr>
        <p:txBody>
          <a:bodyPr/>
          <a:lstStyle/>
          <a:p>
            <a:r>
              <a:rPr lang="es-ES" sz="3200" dirty="0">
                <a:latin typeface="Arial Black" panose="020B0A04020102020204" pitchFamily="34" charset="0"/>
              </a:rPr>
              <a:t>¿</a:t>
            </a:r>
            <a:r>
              <a:rPr lang="es-ES" sz="3200" dirty="0" smtClean="0">
                <a:latin typeface="Arial Black" panose="020B0A04020102020204" pitchFamily="34" charset="0"/>
              </a:rPr>
              <a:t> Está todo OK ?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1119964"/>
            <a:ext cx="9144000" cy="942753"/>
          </a:xfrm>
        </p:spPr>
        <p:txBody>
          <a:bodyPr/>
          <a:lstStyle/>
          <a:p>
            <a:pPr marL="114300" indent="0">
              <a:buNone/>
            </a:pPr>
            <a:r>
              <a:rPr lang="es-ES" sz="1800" dirty="0" smtClean="0"/>
              <a:t>Y los códigos de respuesta estándar HTTP? Y las validaciones? Y los DTO? Y Candela? Y la moto?</a:t>
            </a:r>
            <a:endParaRPr lang="en-US" sz="1800" dirty="0"/>
          </a:p>
        </p:txBody>
      </p:sp>
      <p:sp>
        <p:nvSpPr>
          <p:cNvPr id="4" name="Marcador de texto 2"/>
          <p:cNvSpPr txBox="1">
            <a:spLocks/>
          </p:cNvSpPr>
          <p:nvPr/>
        </p:nvSpPr>
        <p:spPr>
          <a:xfrm>
            <a:off x="0" y="5915247"/>
            <a:ext cx="9144000" cy="94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s-ES" sz="1800" dirty="0" smtClean="0"/>
              <a:t>Ahora nos resta convertir nuestra API básica en una que contemple estos temas, ineludibles en el desarrollo de software profesional.</a:t>
            </a:r>
            <a:endParaRPr lang="en-US" sz="1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704" y="1801806"/>
            <a:ext cx="4080134" cy="411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FS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190</Words>
  <Application>Microsoft Office PowerPoint</Application>
  <PresentationFormat>Presentación en pantalla (4:3)</PresentationFormat>
  <Paragraphs>41</Paragraphs>
  <Slides>9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Calibri</vt:lpstr>
      <vt:lpstr>Consolas</vt:lpstr>
      <vt:lpstr>CFS</vt:lpstr>
      <vt:lpstr>Back End</vt:lpstr>
      <vt:lpstr>Pensemos</vt:lpstr>
      <vt:lpstr>Controller</vt:lpstr>
      <vt:lpstr>Back End</vt:lpstr>
      <vt:lpstr>Lógica</vt:lpstr>
      <vt:lpstr>Controller</vt:lpstr>
      <vt:lpstr>Service</vt:lpstr>
      <vt:lpstr>¡ Está todo OK !</vt:lpstr>
      <vt:lpstr>¿ Está todo OK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 End</dc:title>
  <cp:lastModifiedBy>Usuario</cp:lastModifiedBy>
  <cp:revision>14</cp:revision>
  <dcterms:modified xsi:type="dcterms:W3CDTF">2023-07-23T04:55:29Z</dcterms:modified>
</cp:coreProperties>
</file>